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5" r:id="rId1"/>
  </p:sldMasterIdLst>
  <p:notesMasterIdLst>
    <p:notesMasterId r:id="rId45"/>
  </p:notesMasterIdLst>
  <p:handoutMasterIdLst>
    <p:handoutMasterId r:id="rId46"/>
  </p:handoutMasterIdLst>
  <p:sldIdLst>
    <p:sldId id="356" r:id="rId2"/>
    <p:sldId id="310" r:id="rId3"/>
    <p:sldId id="296" r:id="rId4"/>
    <p:sldId id="354" r:id="rId5"/>
    <p:sldId id="355" r:id="rId6"/>
    <p:sldId id="311" r:id="rId7"/>
    <p:sldId id="312" r:id="rId8"/>
    <p:sldId id="313" r:id="rId9"/>
    <p:sldId id="314" r:id="rId10"/>
    <p:sldId id="315" r:id="rId11"/>
    <p:sldId id="333" r:id="rId12"/>
    <p:sldId id="334" r:id="rId13"/>
    <p:sldId id="335" r:id="rId14"/>
    <p:sldId id="360" r:id="rId15"/>
    <p:sldId id="361" r:id="rId16"/>
    <p:sldId id="336" r:id="rId17"/>
    <p:sldId id="340" r:id="rId18"/>
    <p:sldId id="338" r:id="rId19"/>
    <p:sldId id="342" r:id="rId20"/>
    <p:sldId id="344" r:id="rId21"/>
    <p:sldId id="343" r:id="rId22"/>
    <p:sldId id="345" r:id="rId23"/>
    <p:sldId id="322" r:id="rId24"/>
    <p:sldId id="324" r:id="rId25"/>
    <p:sldId id="325" r:id="rId26"/>
    <p:sldId id="327" r:id="rId27"/>
    <p:sldId id="328" r:id="rId28"/>
    <p:sldId id="330" r:id="rId29"/>
    <p:sldId id="347" r:id="rId30"/>
    <p:sldId id="348" r:id="rId31"/>
    <p:sldId id="349" r:id="rId32"/>
    <p:sldId id="359" r:id="rId33"/>
    <p:sldId id="316" r:id="rId34"/>
    <p:sldId id="317" r:id="rId35"/>
    <p:sldId id="318" r:id="rId36"/>
    <p:sldId id="291" r:id="rId37"/>
    <p:sldId id="321" r:id="rId38"/>
    <p:sldId id="284" r:id="rId39"/>
    <p:sldId id="269" r:id="rId40"/>
    <p:sldId id="302" r:id="rId41"/>
    <p:sldId id="352" r:id="rId42"/>
    <p:sldId id="353" r:id="rId43"/>
    <p:sldId id="357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3B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r">
              <a:defRPr sz="1200"/>
            </a:lvl1pPr>
          </a:lstStyle>
          <a:p>
            <a:fld id="{B1B77134-DF49-4353-816C-38807D0D53B5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r">
              <a:defRPr sz="1200"/>
            </a:lvl1pPr>
          </a:lstStyle>
          <a:p>
            <a:fld id="{3E68AC65-AE31-4405-B717-956CD2F769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15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48" cy="495858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1227" y="1"/>
            <a:ext cx="2944869" cy="495858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r">
              <a:defRPr sz="1200"/>
            </a:lvl1pPr>
          </a:lstStyle>
          <a:p>
            <a:fld id="{E8295469-A9DA-4318-B69A-9D5AD4D3B6E5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55" tIns="45478" rIns="90955" bIns="4547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57" y="4715390"/>
            <a:ext cx="5438140" cy="4467461"/>
          </a:xfrm>
          <a:prstGeom prst="rect">
            <a:avLst/>
          </a:prstGeom>
        </p:spPr>
        <p:txBody>
          <a:bodyPr vert="horz" lIns="90955" tIns="45478" rIns="90955" bIns="4547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9202"/>
            <a:ext cx="2946448" cy="495858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1227" y="9429202"/>
            <a:ext cx="2944869" cy="495858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r">
              <a:defRPr sz="1200"/>
            </a:lvl1pPr>
          </a:lstStyle>
          <a:p>
            <a:fld id="{7CE0BDB4-EDD9-46F1-80DC-6BE46FC117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690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8A4C511-97CE-4EC4-8E30-39717C80BCA4}" type="datetime1">
              <a:rPr lang="ru-RU" smtClean="0"/>
              <a:t>25.06.2020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47092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07961-0985-4831-BB35-C31E05413AFB}" type="datetime1">
              <a:rPr lang="ru-RU" smtClean="0"/>
              <a:t>25.06.2020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573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C64-BA4D-4324-A4CF-118C446CFC5E}" type="datetime1">
              <a:rPr lang="ru-RU" smtClean="0"/>
              <a:t>25.06.2020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63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2550D-D4CB-4003-A4FB-EA712306EB15}" type="datetime1">
              <a:rPr lang="ru-RU" smtClean="0"/>
              <a:t>25.06.2020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625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5CCF7C-3A34-430D-81ED-6E55097B1B55}" type="datetime1">
              <a:rPr lang="ru-RU" smtClean="0"/>
              <a:t>25.06.2020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837353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CAEE-D95A-446F-9516-18CBC192DCFD}" type="datetime1">
              <a:rPr lang="ru-RU" smtClean="0"/>
              <a:t>25.06.2020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32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63EC-3D8B-4BBE-B29B-04BDD0F47E22}" type="datetime1">
              <a:rPr lang="ru-RU" smtClean="0"/>
              <a:t>25.06.2020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93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6038-7D18-4105-802D-06608359A1D1}" type="datetime1">
              <a:rPr lang="ru-RU" smtClean="0"/>
              <a:t>25.06.2020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397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67D70-F765-41FC-80D3-BA7CF91F1FEA}" type="datetime1">
              <a:rPr lang="ru-RU" smtClean="0"/>
              <a:t>25.06.2020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313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6D309C-EFCE-48FD-9819-D94DA5B15DA8}" type="datetime1">
              <a:rPr lang="ru-RU" smtClean="0"/>
              <a:t>25.06.2020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1857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74002B-A7A4-480C-9E31-81464ECFE396}" type="datetime1">
              <a:rPr lang="ru-RU" smtClean="0"/>
              <a:t>25.06.2020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7611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62A70C9C-F9BE-4EDC-BD44-7D743C1B14DE}" type="datetime1">
              <a:rPr lang="ru-RU" smtClean="0"/>
              <a:t>25.06.2020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717"/>
            <a:ext cx="2435366" cy="90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34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hf hdr="0" ft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qs.ru/2019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mailto:yim6737@gmail.com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uzkaya@qs.ru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6346" y="1599814"/>
            <a:ext cx="6270922" cy="848458"/>
          </a:xfrm>
        </p:spPr>
        <p:txBody>
          <a:bodyPr/>
          <a:lstStyle/>
          <a:p>
            <a:r>
              <a:rPr lang="ru-RU" b="1" dirty="0" err="1" smtClean="0">
                <a:solidFill>
                  <a:srgbClr val="6D3B46"/>
                </a:solidFill>
              </a:rPr>
              <a:t>ОтчЕт</a:t>
            </a:r>
            <a:endParaRPr lang="ru-RU" dirty="0">
              <a:solidFill>
                <a:srgbClr val="6D3B46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2412832"/>
            <a:ext cx="7344815" cy="425652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постоянно </a:t>
            </a:r>
            <a:r>
              <a:rPr lang="ru-RU" dirty="0">
                <a:solidFill>
                  <a:prstClr val="black"/>
                </a:solidFill>
              </a:rPr>
              <a:t>действующего коллегиального органа и исполнительного органа Национальной ассоциации телекоммуникационных компаний – регионального отраслевого объединения работодателей </a:t>
            </a:r>
          </a:p>
          <a:p>
            <a:r>
              <a:rPr lang="ru-RU" dirty="0">
                <a:solidFill>
                  <a:prstClr val="black"/>
                </a:solidFill>
              </a:rPr>
              <a:t>«Регулирование качества </a:t>
            </a:r>
            <a:r>
              <a:rPr lang="ru-RU" dirty="0" err="1">
                <a:solidFill>
                  <a:prstClr val="black"/>
                </a:solidFill>
              </a:rPr>
              <a:t>инфокоммуникаций</a:t>
            </a:r>
            <a:r>
              <a:rPr lang="ru-RU" dirty="0">
                <a:solidFill>
                  <a:prstClr val="black"/>
                </a:solidFill>
              </a:rPr>
              <a:t>» за 2019 </a:t>
            </a:r>
            <a:r>
              <a:rPr lang="ru-RU" dirty="0" smtClean="0">
                <a:solidFill>
                  <a:prstClr val="black"/>
                </a:solidFill>
              </a:rPr>
              <a:t>год</a:t>
            </a: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 smtClean="0">
              <a:solidFill>
                <a:prstClr val="black"/>
              </a:solidFill>
            </a:endParaRPr>
          </a:p>
          <a:p>
            <a:endParaRPr lang="ru-RU" dirty="0" smtClean="0">
              <a:solidFill>
                <a:prstClr val="black"/>
              </a:solidFill>
            </a:endParaRPr>
          </a:p>
          <a:p>
            <a:r>
              <a:rPr lang="ru-RU" dirty="0">
                <a:solidFill>
                  <a:prstClr val="black"/>
                </a:solidFill>
              </a:rPr>
              <a:t>Стратегия, Программа, Приоритетные направления деятельности на 2020-2023 гг.</a:t>
            </a:r>
          </a:p>
          <a:p>
            <a:endParaRPr lang="ru-RU" sz="1400" dirty="0">
              <a:solidFill>
                <a:prstClr val="black"/>
              </a:solidFill>
            </a:endParaRPr>
          </a:p>
          <a:p>
            <a:endParaRPr lang="en-US" sz="1400" dirty="0" smtClean="0">
              <a:solidFill>
                <a:prstClr val="black"/>
              </a:solidFill>
            </a:endParaRPr>
          </a:p>
          <a:p>
            <a:endParaRPr lang="ru-RU" sz="1400" dirty="0">
              <a:solidFill>
                <a:prstClr val="black"/>
              </a:solidFill>
            </a:endParaRPr>
          </a:p>
          <a:p>
            <a:r>
              <a:rPr lang="ru-RU" sz="1400" dirty="0">
                <a:solidFill>
                  <a:prstClr val="black"/>
                </a:solidFill>
              </a:rPr>
              <a:t>г</a:t>
            </a:r>
            <a:r>
              <a:rPr lang="ru-RU" sz="1400" dirty="0" smtClean="0">
                <a:solidFill>
                  <a:prstClr val="black"/>
                </a:solidFill>
              </a:rPr>
              <a:t>.</a:t>
            </a:r>
            <a:r>
              <a:rPr lang="en-US" sz="1400" dirty="0" smtClean="0">
                <a:solidFill>
                  <a:prstClr val="black"/>
                </a:solidFill>
              </a:rPr>
              <a:t> </a:t>
            </a:r>
            <a:r>
              <a:rPr lang="ru-RU" sz="1400" dirty="0" smtClean="0">
                <a:solidFill>
                  <a:prstClr val="black"/>
                </a:solidFill>
              </a:rPr>
              <a:t>Москва</a:t>
            </a:r>
            <a:endParaRPr lang="ru-RU" dirty="0">
              <a:solidFill>
                <a:prstClr val="black"/>
              </a:solidFill>
            </a:endParaRPr>
          </a:p>
          <a:p>
            <a:endParaRPr lang="ru-RU" dirty="0" smtClean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 smtClean="0">
              <a:solidFill>
                <a:prstClr val="black"/>
              </a:solidFill>
            </a:endParaRPr>
          </a:p>
          <a:p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 rot="10800000">
            <a:off x="4185470" y="3976078"/>
            <a:ext cx="772672" cy="457200"/>
          </a:xfrm>
          <a:prstGeom prst="triangle">
            <a:avLst/>
          </a:prstGeom>
          <a:solidFill>
            <a:srgbClr val="6D3B46"/>
          </a:solidFill>
          <a:ln>
            <a:solidFill>
              <a:srgbClr val="6D3B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6D3B4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20824"/>
            <a:ext cx="2951942" cy="1478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39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4888" y="706686"/>
            <a:ext cx="8229600" cy="106613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7200" y="1993472"/>
            <a:ext cx="840680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Исполнительный директор –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д.э.н., академик Международной академии информатизации, Международной академии качества телекоммуникаций, член Экспертного совета Комитета ГД РФ по науке и образованию, член Экспертного совета Комитета ГД РФ по транспорту и строительству </a:t>
            </a:r>
          </a:p>
          <a:p>
            <a:pPr marL="0" indent="0">
              <a:buNone/>
            </a:pPr>
            <a:r>
              <a:rPr lang="ru-RU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Мхитарян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Юрий Иванович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11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8229600" cy="86409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2019 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060848"/>
            <a:ext cx="8229600" cy="5145435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Поддержка повышения эффективности деятельности в Российской Федерации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Организация деятельности Международной системы сертификации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Система добровольной сертификации Международной организации АМККТ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Российский и немецкий органы по сертификации систем менеджмента Частного Учреждения Центра сертификации систем качества «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Интерэкомс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»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61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2019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5876" y="2332037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Организация взаимодействия с органами власти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Советом Федерации Федерального собрания РФ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Государственной Думой Федерального собрания РФ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Органами федеральной исполнительной власти</a:t>
            </a:r>
          </a:p>
          <a:p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Минкомсвязи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России,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Минобрнауки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России и др.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573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2019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Поддержка Указа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Президента РФ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от 29 июня 2018 г. № 378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«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 национальном плане противодействия коррупции на 2018-2020 годы»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Совет по антикоррупционной деятельности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Совершенствование антикоррупционного менеджмента в организациях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Содействие сертификации систем антикоррупционного менеджмента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Соответствие действующему законодательству РФ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68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8303" y="1412776"/>
            <a:ext cx="7200900" cy="1728192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Добросовестные организации проводят сертификацию на соответствие </a:t>
            </a:r>
            <a:r>
              <a:rPr lang="en-US" sz="2400" b="1" dirty="0" smtClean="0">
                <a:solidFill>
                  <a:schemeClr val="tx1"/>
                </a:solidFill>
              </a:rPr>
              <a:t>ISO 37001</a:t>
            </a:r>
            <a:r>
              <a:rPr lang="ru-RU" sz="2400" b="1" dirty="0" smtClean="0">
                <a:solidFill>
                  <a:schemeClr val="tx1"/>
                </a:solidFill>
              </a:rPr>
              <a:t>:2016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для защиты организации рисков коррупции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8700" y="3284984"/>
            <a:ext cx="7200900" cy="316840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ООО «</a:t>
            </a:r>
            <a:r>
              <a:rPr lang="ru-RU" sz="3200" dirty="0" err="1" smtClean="0"/>
              <a:t>Телеконтакт</a:t>
            </a:r>
            <a:r>
              <a:rPr lang="ru-RU" sz="3200" dirty="0" smtClean="0"/>
              <a:t>», Москва</a:t>
            </a:r>
          </a:p>
          <a:p>
            <a:r>
              <a:rPr lang="ru-RU" sz="3200" dirty="0" smtClean="0"/>
              <a:t>АО «</a:t>
            </a:r>
            <a:r>
              <a:rPr lang="ru-RU" sz="3200" dirty="0" err="1" smtClean="0"/>
              <a:t>ИскраУралТел</a:t>
            </a:r>
            <a:r>
              <a:rPr lang="ru-RU" sz="3200" dirty="0" smtClean="0"/>
              <a:t>», Екатеринбург</a:t>
            </a:r>
          </a:p>
          <a:p>
            <a:r>
              <a:rPr lang="ru-RU" sz="3200" dirty="0" smtClean="0"/>
              <a:t>ООО «Телекомпания </a:t>
            </a:r>
            <a:r>
              <a:rPr lang="ru-RU" sz="3200" dirty="0" err="1" smtClean="0"/>
              <a:t>Хуавэй</a:t>
            </a:r>
            <a:r>
              <a:rPr lang="ru-RU" sz="3200" dirty="0" smtClean="0"/>
              <a:t>», Москва</a:t>
            </a:r>
          </a:p>
          <a:p>
            <a:r>
              <a:rPr lang="ru-RU" sz="3200" dirty="0" smtClean="0"/>
              <a:t>ЗАО «</a:t>
            </a:r>
            <a:r>
              <a:rPr lang="ru-RU" sz="3200" dirty="0" err="1" smtClean="0"/>
              <a:t>Норси</a:t>
            </a:r>
            <a:r>
              <a:rPr lang="ru-RU" sz="3200" dirty="0" smtClean="0"/>
              <a:t>-Транс»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456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9430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tx1"/>
                </a:solidFill>
              </a:rPr>
              <a:t>НА «РКИ» 2019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8700" y="1556792"/>
            <a:ext cx="7200900" cy="4310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Поддержка повышения инновационной активности организаций</a:t>
            </a:r>
          </a:p>
          <a:p>
            <a:pPr marL="0" indent="0" algn="ctr">
              <a:buNone/>
            </a:pPr>
            <a:r>
              <a:rPr lang="ru-RU" b="1" dirty="0" smtClean="0"/>
              <a:t>Содействие разработке национального стандарта </a:t>
            </a:r>
            <a:r>
              <a:rPr lang="en-US" b="1" dirty="0" smtClean="0"/>
              <a:t>ISO</a:t>
            </a:r>
            <a:r>
              <a:rPr lang="ru-RU" b="1" dirty="0" smtClean="0"/>
              <a:t>/</a:t>
            </a:r>
            <a:r>
              <a:rPr lang="en-US" b="1" dirty="0" smtClean="0"/>
              <a:t>TR</a:t>
            </a:r>
            <a:r>
              <a:rPr lang="ru-RU" b="1" dirty="0" smtClean="0"/>
              <a:t> 56004:2019</a:t>
            </a:r>
          </a:p>
          <a:p>
            <a:pPr marL="0" indent="0" algn="ctr">
              <a:buNone/>
            </a:pPr>
            <a:r>
              <a:rPr lang="ru-RU" b="1" dirty="0" smtClean="0"/>
              <a:t>Оценка инновационного менеджмента</a:t>
            </a:r>
          </a:p>
          <a:p>
            <a:pPr marL="0" indent="0" algn="ctr">
              <a:buNone/>
            </a:pPr>
            <a:r>
              <a:rPr lang="ru-RU" b="1" dirty="0" smtClean="0"/>
              <a:t>Руководящие указания</a:t>
            </a:r>
          </a:p>
          <a:p>
            <a:pPr marL="0" indent="0" algn="just">
              <a:buNone/>
            </a:pPr>
            <a:endParaRPr lang="ru-RU" b="1" dirty="0" smtClean="0"/>
          </a:p>
          <a:p>
            <a:pPr marL="0" indent="0" algn="just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 smtClean="0"/>
              <a:t>Организации могут оценить уровень инновационной активности и повысить его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6779" y="4077072"/>
            <a:ext cx="804742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562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2019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8700" y="2171700"/>
            <a:ext cx="7503740" cy="3581400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Повышение квалификации,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качества образования</a:t>
            </a:r>
          </a:p>
          <a:p>
            <a:pPr marL="0" indent="0" algn="ctr">
              <a:buNone/>
            </a:pP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Аккредитационный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Совет НА «РКИ» имеет статус </a:t>
            </a:r>
            <a:r>
              <a:rPr lang="ru-RU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аккредитатора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профессиональной общественной аккредитации образовательных программ </a:t>
            </a:r>
            <a:r>
              <a:rPr lang="ru-RU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Минобрнауки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РФ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69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880" y="692696"/>
            <a:ext cx="8229600" cy="92211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2019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190874"/>
            <a:ext cx="8075240" cy="4353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Развитие и поддержка научной и образовательной деятельности в Российской Федерации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Проведение профессионально-общественной аккредитации образовательных программ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92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2019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580" y="2171700"/>
            <a:ext cx="8435280" cy="4637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Развитие и поддержка научной и образовательной деятельности в Российской Федерации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Поддержка издания научного журнала «Век качества»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Включен в перечень научных журналов ВАК Министерства науки и высшего образования РФ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25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2019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8700" y="2286000"/>
            <a:ext cx="7575748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Направления научного журнала «Век качества»</a:t>
            </a:r>
          </a:p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Экономические науки</a:t>
            </a:r>
          </a:p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Юридические науки</a:t>
            </a:r>
          </a:p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Технические науки</a:t>
            </a:r>
          </a:p>
          <a:p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Поддержка молодых ученых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11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8700" y="692696"/>
            <a:ext cx="7922882" cy="14859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prstClr val="black"/>
                </a:solidFill>
                <a:ea typeface="+mn-ea"/>
                <a:cs typeface="+mn-cs"/>
              </a:rPr>
              <a:t>Приоритетное направление государственной политики в Российской Федерации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>
                <a:solidFill>
                  <a:prstClr val="black"/>
                </a:solidFill>
              </a:rPr>
              <a:t>Развитие конкуренции</a:t>
            </a:r>
          </a:p>
          <a:p>
            <a:pPr marL="0" lvl="0" indent="0" algn="ctr">
              <a:buNone/>
            </a:pPr>
            <a:r>
              <a:rPr lang="ru-RU" dirty="0">
                <a:solidFill>
                  <a:prstClr val="black"/>
                </a:solidFill>
              </a:rPr>
              <a:t>Основные направления государственной политики</a:t>
            </a:r>
          </a:p>
          <a:p>
            <a:pPr marL="0" lvl="0" indent="0" algn="ctr">
              <a:buNone/>
            </a:pPr>
            <a:r>
              <a:rPr lang="ru-RU" dirty="0">
                <a:solidFill>
                  <a:prstClr val="black"/>
                </a:solidFill>
              </a:rPr>
              <a:t>Указ Президента РФ от 21.12.2017 г. № </a:t>
            </a:r>
            <a:r>
              <a:rPr lang="ru-RU" dirty="0" smtClean="0">
                <a:solidFill>
                  <a:prstClr val="black"/>
                </a:solidFill>
              </a:rPr>
              <a:t>618</a:t>
            </a:r>
            <a:endParaRPr lang="en-US" dirty="0" smtClean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ru-RU" dirty="0">
                <a:solidFill>
                  <a:prstClr val="black"/>
                </a:solidFill>
              </a:rPr>
              <a:t>повышение удовлетворенности потребителей</a:t>
            </a:r>
          </a:p>
          <a:p>
            <a:pPr lvl="0" algn="just"/>
            <a:r>
              <a:rPr lang="ru-RU" dirty="0">
                <a:solidFill>
                  <a:prstClr val="black"/>
                </a:solidFill>
              </a:rPr>
              <a:t>защита потребителей и </a:t>
            </a:r>
            <a:r>
              <a:rPr lang="ru-RU" dirty="0" smtClean="0">
                <a:solidFill>
                  <a:prstClr val="black"/>
                </a:solidFill>
              </a:rPr>
              <a:t>конкуренция</a:t>
            </a:r>
          </a:p>
          <a:p>
            <a:pPr lvl="0"/>
            <a:r>
              <a:rPr lang="ru-RU" dirty="0">
                <a:solidFill>
                  <a:prstClr val="black"/>
                </a:solidFill>
              </a:rPr>
              <a:t>повышение экономической эффективности и конкурентоспособности хозяйствующих субъектов</a:t>
            </a:r>
          </a:p>
          <a:p>
            <a:pPr lvl="0" algn="just"/>
            <a:endParaRPr lang="ru-RU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26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128215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2019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230338"/>
            <a:ext cx="8352928" cy="4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20-я Международная конференция «Стратегия и практика успешной деятельности» - повышение квалификации по программе ДПО «Стратегический менеджмент» 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8-17 ноября 2019 года Малайзия, Куала-Лумпур, о.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Лангкави</a:t>
            </a: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Отзывы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www.QS.ru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/2019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97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8229600" cy="128215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2019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406898"/>
            <a:ext cx="8229600" cy="4137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Проведены семинары в рамках подготовки специалистов, руководителей в области менеджмента, управления качеством, повышению инновационной активности организации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96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8229600" cy="128215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2019</a:t>
            </a:r>
            <a:endParaRPr lang="ru-RU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835696"/>
            <a:ext cx="8363272" cy="49636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Повышение эффективности деятельности организаций Российской Федерации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Поддержка Технических комитетов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Росстандарта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ТК 21 «Услуги связи, информатизации, организация и управление связью, строительство и эксплуатация объектов в сфере связи и информационных технологий»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ТК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 «Экологический менеджмент и экономика»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ТК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100 «Стратегический и инновационный менеджмент»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ТК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123 «Управление кадрами и антикоррупционная деятельность»</a:t>
            </a:r>
          </a:p>
          <a:p>
            <a:pPr marL="0" indent="0" algn="just">
              <a:buNone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25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06686"/>
            <a:ext cx="8229600" cy="121014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2019</a:t>
            </a:r>
            <a:b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поддерживает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844824"/>
            <a:ext cx="8229600" cy="48965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Государственную политику</a:t>
            </a:r>
          </a:p>
          <a:p>
            <a:pPr marL="0" indent="0" algn="ctr">
              <a:buNone/>
            </a:pP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Глобальный проект «России – новое качество роста»</a:t>
            </a:r>
          </a:p>
          <a:p>
            <a:pPr marL="0" indent="0" algn="ctr">
              <a:buNone/>
            </a:pP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Хартию «Информационного общества российского бизнеса»</a:t>
            </a:r>
          </a:p>
          <a:p>
            <a:pPr marL="0" indent="0" algn="ctr">
              <a:buNone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Основные ценности, основные положения развития информационного общества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0800000">
            <a:off x="4545768" y="2524310"/>
            <a:ext cx="772672" cy="457200"/>
          </a:xfrm>
          <a:prstGeom prst="triangle">
            <a:avLst/>
          </a:prstGeom>
          <a:solidFill>
            <a:srgbClr val="6D3B46"/>
          </a:solidFill>
          <a:ln>
            <a:solidFill>
              <a:srgbClr val="6D3B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6D3B4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 rot="10800000">
            <a:off x="4544624" y="3871900"/>
            <a:ext cx="772672" cy="457200"/>
          </a:xfrm>
          <a:prstGeom prst="triangle">
            <a:avLst/>
          </a:prstGeom>
          <a:solidFill>
            <a:srgbClr val="6D3B46"/>
          </a:solidFill>
          <a:ln>
            <a:solidFill>
              <a:srgbClr val="6D3B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6D3B4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4554904" y="4908286"/>
            <a:ext cx="772672" cy="457200"/>
          </a:xfrm>
          <a:prstGeom prst="triangle">
            <a:avLst/>
          </a:prstGeom>
          <a:solidFill>
            <a:srgbClr val="6D3B46"/>
          </a:solidFill>
          <a:ln>
            <a:solidFill>
              <a:srgbClr val="6D3B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6D3B4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872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Стратегия НА «РКИ»</a:t>
            </a:r>
            <a:b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027981"/>
            <a:ext cx="8229600" cy="44253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Содействовать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реализации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основных направлений государственной политики в сфере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инфокоммуникаций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совершенствованию государственной политики в сфере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инфокоммуникаций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реализации основных направлений государственной политики по развитию добросовестной конкуренции и инновационному развитию Российской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Федерации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формированию коллективного сознания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92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Стратегические цели НА «РКИ»</a:t>
            </a:r>
            <a:endParaRPr lang="ru-RU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Консолидация компетентных организаций – участников работ в сфере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инфокоммуникаций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Защита деятельности хозяйствующих субъектов</a:t>
            </a:r>
          </a:p>
          <a:p>
            <a:pPr algn="just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Содействие разработке и реализации мер по развитию добросовестной конкуренции</a:t>
            </a:r>
          </a:p>
          <a:p>
            <a:pPr algn="just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Повышение эффективности хозяйствующих субъектов</a:t>
            </a:r>
          </a:p>
          <a:p>
            <a:pPr algn="just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Защита пользователей услуг связи и информационных технологий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40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992888" cy="115212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Приоритетные направления </a:t>
            </a:r>
            <a:b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деятельности НА «РКИ» на 2020-2023 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годы</a:t>
            </a:r>
            <a:endParaRPr lang="ru-RU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176264"/>
            <a:ext cx="8229600" cy="478112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Разработка и реализация Общероссийского социального проекта «Организация добросовестной конкуренции, повышение эффективности и конкурентоспособности организаций в сфере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инфокоммуникаций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»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Организация работы по присоединению к Хартии добросовестных участников российского бизнеса в сфере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инфокоммуникаций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Системный мониторинг и анализ программ добросовестной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конкуренции</a:t>
            </a:r>
          </a:p>
          <a:p>
            <a:pPr lvl="0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Содействие и реализация мер поддержки малого и среднего предпринимательства</a:t>
            </a:r>
          </a:p>
          <a:p>
            <a:pPr lvl="0" algn="just"/>
            <a:endParaRPr lang="ru-RU" dirty="0">
              <a:solidFill>
                <a:prstClr val="black"/>
              </a:solidFill>
            </a:endParaRPr>
          </a:p>
          <a:p>
            <a:pPr algn="just"/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01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8700" y="718964"/>
            <a:ext cx="7956476" cy="1197868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Приоритетные направления 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деятельности </a:t>
            </a:r>
            <a:r>
              <a:rPr lang="ru-RU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на 2020-2023 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годы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060848"/>
            <a:ext cx="8229600" cy="460851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Разработка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методологии обязательного подтверждения надлежащего качества представления услуг связи, инфокоммуникационных технологий</a:t>
            </a:r>
          </a:p>
          <a:p>
            <a:pPr algn="just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Содействие разработке программ стандартизации, оценке соответствия в сфере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инфокоммуникаций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 algn="just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Содействие разработке программ защиты пользователей услуг связи, информационных технологий</a:t>
            </a:r>
          </a:p>
          <a:p>
            <a:pPr lvl="0" algn="just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Разработка концепции методологии управления качеством связи, 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 algn="just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Содействие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повышению инновационной активности организаций, развитию инновационного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менеджмента</a:t>
            </a:r>
          </a:p>
          <a:p>
            <a:pPr lvl="0" algn="just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Развитие института саморегулирования РФ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 algn="just"/>
            <a:endParaRPr lang="ru-RU" dirty="0" smtClean="0">
              <a:solidFill>
                <a:prstClr val="black"/>
              </a:solidFill>
            </a:endParaRPr>
          </a:p>
          <a:p>
            <a:pPr lvl="0" algn="just"/>
            <a:endParaRPr lang="ru-RU" dirty="0">
              <a:solidFill>
                <a:prstClr val="black"/>
              </a:solidFill>
            </a:endParaRPr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67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2138" y="2302346"/>
            <a:ext cx="8229600" cy="4353347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Поддержка научной и образовательной деятельности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Профессионально-общественная аккредитация образовательных программ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Содействие развитию антикоррупционного менеджмента и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комплаенс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-систем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организации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Содействие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формированию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положительного имиджа Российской Федерации</a:t>
            </a:r>
          </a:p>
          <a:p>
            <a:pPr algn="ctr"/>
            <a:endParaRPr lang="ru-RU" sz="2400" dirty="0" smtClean="0"/>
          </a:p>
          <a:p>
            <a:pPr algn="ctr"/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028700" y="718964"/>
            <a:ext cx="7956476" cy="148590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Приоритетные направления 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деятельности </a:t>
            </a:r>
            <a:r>
              <a:rPr lang="ru-RU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на 2020-2023 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годы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89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5008" y="660197"/>
            <a:ext cx="8229600" cy="92211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2020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98290"/>
            <a:ext cx="8229600" cy="48574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Содействует 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Реализации основных направлений государственной политики по развитию конкуренции, инновационному развитию Российской Федерации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Развитию информационного общества</a:t>
            </a:r>
          </a:p>
          <a:p>
            <a:pPr lvl="0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Организации добросовестной конкуренции и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деятельности</a:t>
            </a:r>
          </a:p>
          <a:p>
            <a:pPr lvl="0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Информационной открытости деятельности организаций</a:t>
            </a:r>
          </a:p>
          <a:p>
            <a:pPr lvl="0"/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78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8115300" cy="14859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Приоритетное 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направление государственной политики в Российской </a:t>
            </a: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Федерации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развитие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конкуренции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стимулирование инновационной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активности</a:t>
            </a:r>
          </a:p>
          <a:p>
            <a:pPr lvl="0"/>
            <a:r>
              <a:rPr lang="ru-RU" dirty="0">
                <a:solidFill>
                  <a:prstClr val="black"/>
                </a:solidFill>
              </a:rPr>
              <a:t>обеспечение развития малого и среднего предпринимательства</a:t>
            </a:r>
          </a:p>
          <a:p>
            <a:pPr lvl="0"/>
            <a:r>
              <a:rPr lang="ru-RU" dirty="0">
                <a:solidFill>
                  <a:prstClr val="black"/>
                </a:solidFill>
              </a:rPr>
              <a:t>стимулирование добросовестной практики</a:t>
            </a:r>
          </a:p>
          <a:p>
            <a:pPr lvl="0"/>
            <a:r>
              <a:rPr lang="ru-RU" dirty="0">
                <a:solidFill>
                  <a:prstClr val="black"/>
                </a:solidFill>
              </a:rPr>
              <a:t>внедрение риск-ориентированного подхода в деятельности органов власти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74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8229600" cy="85010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2020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614810"/>
            <a:ext cx="8229600" cy="49294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Содействует 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Повышению эффективности деятельности организаций</a:t>
            </a:r>
          </a:p>
          <a:p>
            <a:pPr lvl="0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Формированию положительного имиджа Российской Федерации</a:t>
            </a:r>
          </a:p>
          <a:p>
            <a:pPr lvl="0"/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Обеспечению защиты пользователей услуг связи, информационных технологий</a:t>
            </a:r>
          </a:p>
          <a:p>
            <a:pPr lvl="0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Гарантии надлежащего качества продукции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sz="3600" dirty="0" smtClean="0"/>
          </a:p>
          <a:p>
            <a:pPr marL="0" indent="0" algn="just">
              <a:buNone/>
            </a:pP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35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87629"/>
            <a:ext cx="8229600" cy="922114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</a:t>
            </a: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2020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3912" y="1537735"/>
            <a:ext cx="8342584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Повышение образования, квалификации специалистов, руководителей организаций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Взаимодействие с Международной академией качества телекоммуникаций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Приглашает к взаимодействию руководителей, специалистов,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ученых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Ваши предложения по разработке и актуализации стандартов будут учтены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ru-RU" sz="4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14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252" y="692696"/>
            <a:ext cx="7200900" cy="148590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«НА РКИ» 2020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Содействует </a:t>
            </a:r>
            <a:r>
              <a:rPr lang="ru-RU" sz="2400" dirty="0" err="1" smtClean="0"/>
              <a:t>Минкомсвязи</a:t>
            </a:r>
            <a:r>
              <a:rPr lang="ru-RU" sz="2400" dirty="0" smtClean="0"/>
              <a:t> России в</a:t>
            </a:r>
          </a:p>
          <a:p>
            <a:r>
              <a:rPr lang="ru-RU" sz="2400" dirty="0"/>
              <a:t>Разработке и реализации мер обязательного подтверждения надлежащего качества предоставления услуг связи, информационных технологий</a:t>
            </a:r>
          </a:p>
          <a:p>
            <a:pPr algn="just"/>
            <a:r>
              <a:rPr lang="ru-RU" sz="2400" dirty="0" smtClean="0"/>
              <a:t>Разработке концепции управления качеством связи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6D3B46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6D3B46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87525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2020</a:t>
            </a:r>
            <a:b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поддерживает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100" b="1" dirty="0"/>
              <a:t/>
            </a:r>
            <a:br>
              <a:rPr lang="ru-RU" sz="3100" b="1" dirty="0"/>
            </a:br>
            <a:endParaRPr lang="ru-RU" sz="31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276872"/>
            <a:ext cx="8229600" cy="41373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Хартию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добросовестных участников российского бизнеса, 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осуществляющих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деятельность в сфере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инфокоммуникаций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51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Основные цели </a:t>
            </a:r>
            <a:r>
              <a:rPr lang="ru-RU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Хартии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83965"/>
            <a:ext cx="8229600" cy="4857403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объединение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юридических лиц и индивидуальных предпринимателей, осуществляющих добросовестную деятельность </a:t>
            </a: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оказание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содействия деятельности ответственных участников, рассматривающих добросовестную деятельность как главный принцип организации деятельности и взаимодействия субъектов экономических отношений в Российской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Федерации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47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Основные положения Хартии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96752"/>
            <a:ext cx="8229600" cy="5616624"/>
          </a:xfrm>
        </p:spPr>
        <p:txBody>
          <a:bodyPr>
            <a:normAutofit fontScale="40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sz="4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Участники </a:t>
            </a:r>
            <a:r>
              <a:rPr lang="ru-RU" sz="4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Хартии подтверждают, что разделяют принципы свободы экономической деятельности, поддержки конкуренции, свободного перемещения продукции и единства экономического пространства, защиты потребителей, обеспечения безопасности человека и </a:t>
            </a:r>
            <a:r>
              <a:rPr lang="ru-RU" sz="4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гражданина</a:t>
            </a:r>
            <a:endParaRPr lang="ru-RU" sz="4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ru-RU" sz="4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Участники </a:t>
            </a:r>
            <a:r>
              <a:rPr lang="ru-RU" sz="4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Хартии обеспечивают добросовестную деятельность по предоставлению потребителям и обществу объективной информации о свойствах производимой продукции и способах организации </a:t>
            </a:r>
            <a:r>
              <a:rPr lang="ru-RU" sz="4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деятельности</a:t>
            </a:r>
            <a:endParaRPr lang="ru-RU" sz="4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ru-RU" sz="4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Участники </a:t>
            </a:r>
            <a:r>
              <a:rPr lang="ru-RU" sz="4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Хартии прилагают усилия по повышению качества производимой продукции, совершенствованию стандартов и правил деятельности, осуществлению добросовестной конкуренции.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Участники </a:t>
            </a:r>
            <a:r>
              <a:rPr lang="ru-RU" sz="4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Хартии прилагают усилия к обеспечению публичности своей деятельности, информационной открытости, социальной </a:t>
            </a:r>
            <a:r>
              <a:rPr lang="ru-RU" sz="4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ответственности</a:t>
            </a:r>
            <a:endParaRPr lang="ru-RU" sz="4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ru-RU" sz="4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Участники </a:t>
            </a:r>
            <a:r>
              <a:rPr lang="ru-RU" sz="4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Хартии прилагают усилия к организации деятельности в соответствии с действующим законодательством Российской </a:t>
            </a:r>
            <a:r>
              <a:rPr lang="ru-RU" sz="4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Федерации</a:t>
            </a:r>
            <a:endParaRPr lang="ru-RU" sz="4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ru-RU" sz="4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Участники </a:t>
            </a:r>
            <a:r>
              <a:rPr lang="ru-RU" sz="4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Хартии оказывают поддержку организации мониторинга добросовестной, ответственной деятельности участников экономических отношений, противодействию </a:t>
            </a:r>
            <a:r>
              <a:rPr lang="ru-RU" sz="4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коррупции</a:t>
            </a:r>
            <a:endParaRPr lang="ru-RU" sz="4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ru-RU" sz="4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Участники </a:t>
            </a:r>
            <a:r>
              <a:rPr lang="ru-RU" sz="4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Хартии прилагают усилия к распространению добросовестных практик и присоединению к настоящей Хартии других </a:t>
            </a:r>
            <a:r>
              <a:rPr lang="ru-RU" sz="4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участников</a:t>
            </a:r>
            <a:endParaRPr lang="ru-RU" sz="4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09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2020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8700" y="2286000"/>
            <a:ext cx="7791772" cy="3581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Организовывает работу по присоединению к Хартии добросовестных участников российского бизнеса в сфере </a:t>
            </a:r>
            <a:r>
              <a:rPr lang="ru-RU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инфокоммуникаций</a:t>
            </a: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50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9001000" cy="1714203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</a:t>
            </a:r>
            <a:br>
              <a:rPr lang="ru-RU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Порядок присоединения к Хартии добросовестных участников российского бизнеса в сфере </a:t>
            </a:r>
            <a:r>
              <a:rPr lang="ru-RU" sz="27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нфокоммуникаций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427805"/>
            <a:ext cx="8229600" cy="424847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Присоединение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 Хартии позволяет организации подтверждать приверженность ценностям и принципам добросовестной деятельности, заинтересованность в развитии практики добросовестной деятельности, ее продвижении в Российской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Федерации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Присоединение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 Хартии позволяет организации получить сертификат, подтверждающий статус добросовестного участника российского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бизнеса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5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6456" y="2132856"/>
            <a:ext cx="8229600" cy="4608512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Сертификат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удостоверяющий добросовестную деятельность, выдается после получения Национальной ассоциацией «Регулирование качества </a:t>
            </a:r>
            <a:r>
              <a:rPr lang="ru-RU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инфокоммуникаций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» Заявления о присоединении и Декларации участника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Хартии</a:t>
            </a: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Сертификат 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может быть использован организацией для участия в тендерах,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конкурсах</a:t>
            </a: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 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результатам рассмотрения Декларации участника Хартии и Заявления участнику выдается сертификат добросовестного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участника</a:t>
            </a: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Мониторинг 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добросовестной деятельности осуществляет Национальная ассоциация «Регулирование качества </a:t>
            </a:r>
            <a:r>
              <a:rPr lang="ru-RU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инфокоммуникаций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» (НА «РКИ»), ответственная за организационно-правовые, методологические вопросы, продвижение Хартии, поддержку деятельности добросовестных участников. НА «РКИ» проводит конгрессы, семинары, ведет Сводный реестр участников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Хартии</a:t>
            </a: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38</a:t>
            </a:fld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9001000" cy="1714203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</a:t>
            </a:r>
            <a:br>
              <a:rPr lang="ru-RU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Порядок присоединения к Хартии добросовестных участников российского бизнеса в сфере </a:t>
            </a:r>
            <a:r>
              <a:rPr lang="ru-RU" sz="27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нфокоммуникаций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0280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1600" y="2204864"/>
            <a:ext cx="8229600" cy="396044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Для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подтверждения статуса «Добросовестный участник российского бизнеса в сфере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инфокоммуникаций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» участники Хартии ежегодно направляют в адрес Национальной ассоциации «Регулирование качества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инфокоммуникаций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» Декларацию участника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Хартии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Участники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Хартии становятся членами НА «РКИ» без взимания вступительного и членских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взносов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Участники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Хартии берут на себя обязательства предоставлять объективную информацию в Национальную ассоциацию «Регулирование качества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инфокоммуникаций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», оказывать содействие в продвижении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Хартии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39</a:t>
            </a:fld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9001000" cy="1714203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</a:t>
            </a:r>
            <a:br>
              <a:rPr lang="ru-RU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Порядок присоединения к Хартии добросовестных участников российского бизнеса в сфере </a:t>
            </a:r>
            <a:r>
              <a:rPr lang="ru-RU" sz="27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нфокоммуникаций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74011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2019</a:t>
            </a:r>
            <a:b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Основные направления деятельности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создание эффективного партнерства бизнеса и государства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содействие добросовестной, компетентной, профессиональной деятельности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повышение профессионального образования и квалификации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реализация норм деловой этики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совершенствование института саморегулирования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216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2176" y="1052736"/>
            <a:ext cx="8229600" cy="922114"/>
          </a:xfrm>
        </p:spPr>
        <p:txBody>
          <a:bodyPr/>
          <a:lstStyle/>
          <a:p>
            <a:r>
              <a:rPr lang="ru-RU" sz="3200" b="1" dirty="0">
                <a:solidFill>
                  <a:prstClr val="black"/>
                </a:solidFill>
              </a:rPr>
              <a:t>Программа НА «РКИ» </a:t>
            </a:r>
            <a:r>
              <a:rPr lang="ru-RU" sz="3200" b="1" dirty="0" smtClean="0">
                <a:solidFill>
                  <a:prstClr val="black"/>
                </a:solidFill>
              </a:rPr>
              <a:t>на 2020-2023 </a:t>
            </a:r>
            <a:r>
              <a:rPr lang="ru-RU" sz="3200" b="1" dirty="0" smtClean="0">
                <a:solidFill>
                  <a:prstClr val="black"/>
                </a:solidFill>
              </a:rPr>
              <a:t>годы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673424"/>
            <a:ext cx="8229600" cy="5184576"/>
          </a:xfrm>
        </p:spPr>
        <p:txBody>
          <a:bodyPr>
            <a:normAutofit/>
          </a:bodyPr>
          <a:lstStyle/>
          <a:p>
            <a:pPr lvl="0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Развитие социального партнерства</a:t>
            </a:r>
          </a:p>
          <a:p>
            <a:pPr lvl="0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Защита прав и интересов субъектов экономических отношений, работодателей, потребителей</a:t>
            </a:r>
          </a:p>
          <a:p>
            <a:pPr lvl="0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Проведение согласованной политики в сфере экономической, социальной, трудовых отношений</a:t>
            </a:r>
          </a:p>
          <a:p>
            <a:pPr lvl="0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Совершенствование государственной политики, законодательства,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нормативных правовых актов</a:t>
            </a:r>
          </a:p>
          <a:p>
            <a:pPr lvl="0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Создание в России эффективной конкурентоспособной экономики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Поддержка мер по созданию в России эффективной, конкурентоспособной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экономики</a:t>
            </a:r>
          </a:p>
          <a:p>
            <a:pPr lvl="0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Развитие института саморегулирования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52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052736"/>
            <a:ext cx="8229600" cy="778098"/>
          </a:xfrm>
        </p:spPr>
        <p:txBody>
          <a:bodyPr/>
          <a:lstStyle/>
          <a:p>
            <a:r>
              <a:rPr lang="ru-RU" sz="3200" b="1" dirty="0">
                <a:solidFill>
                  <a:prstClr val="black"/>
                </a:solidFill>
              </a:rPr>
              <a:t>Программа НА «РКИ» на 2020-2023 </a:t>
            </a:r>
            <a:r>
              <a:rPr lang="ru-RU" sz="3200" b="1" dirty="0" smtClean="0">
                <a:solidFill>
                  <a:prstClr val="black"/>
                </a:solidFill>
              </a:rPr>
              <a:t>годы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132856"/>
            <a:ext cx="8229600" cy="532859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Содействие созданию условий, обеспечивающих национальную безопасность, предоставление продукции надлежащего качества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Поддержка деятельности научных, образовательных организаций, повышению квалификации руководителей, специалистов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Формирование экономической, социальной политики, обеспечивающей добросовестную деятельность, повышение эффективности организаций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Содействие совершенствованию систем менеджмента организаций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Поддержка деятельности малых и средних предприятий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58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24744"/>
            <a:ext cx="8229600" cy="922114"/>
          </a:xfrm>
        </p:spPr>
        <p:txBody>
          <a:bodyPr/>
          <a:lstStyle/>
          <a:p>
            <a:r>
              <a:rPr lang="ru-RU" sz="3200" b="1" dirty="0">
                <a:solidFill>
                  <a:prstClr val="black"/>
                </a:solidFill>
              </a:rPr>
              <a:t>Программа НА «РКИ» на 2020-2023 </a:t>
            </a:r>
            <a:r>
              <a:rPr lang="ru-RU" sz="3200" b="1" dirty="0" smtClean="0">
                <a:solidFill>
                  <a:prstClr val="black"/>
                </a:solidFill>
              </a:rPr>
              <a:t>годы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2348880"/>
            <a:ext cx="8229600" cy="4929411"/>
          </a:xfrm>
        </p:spPr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Взаимодействие с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Минкомсвязи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России, ФАС России и др. </a:t>
            </a:r>
            <a:r>
              <a:rPr lang="ru-RU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органами власти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Взаимодействие с Международной академией качества телекоммуникаций, Глобальным проектом «России – новое качество роста»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Взаимодействие с органами власти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Международные конкурсы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Международные конференции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Международные конгрессы</a:t>
            </a:r>
          </a:p>
          <a:p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11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179" y="0"/>
            <a:ext cx="5614822" cy="688538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80096"/>
            <a:ext cx="8229600" cy="994122"/>
          </a:xfrm>
        </p:spPr>
        <p:txBody>
          <a:bodyPr>
            <a:normAutofit/>
          </a:bodyPr>
          <a:lstStyle/>
          <a:p>
            <a:r>
              <a:rPr lang="ru-RU" sz="3200" b="1" dirty="0"/>
              <a:t>НА «РКИ» </a:t>
            </a:r>
            <a:r>
              <a:rPr lang="ru-RU" sz="3200" b="1" dirty="0" smtClean="0"/>
              <a:t>2020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4888" y="1685993"/>
            <a:ext cx="8229600" cy="4785395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6200" b="1" dirty="0" smtClean="0"/>
              <a:t>Открытое сообщество</a:t>
            </a:r>
          </a:p>
          <a:p>
            <a:pPr marL="0" indent="0">
              <a:buNone/>
            </a:pPr>
            <a:endParaRPr lang="en-US" sz="6200" b="1" dirty="0" smtClean="0"/>
          </a:p>
          <a:p>
            <a:pPr marL="0" indent="0">
              <a:buNone/>
            </a:pPr>
            <a:r>
              <a:rPr lang="ru-RU" sz="6200" b="1" dirty="0" smtClean="0"/>
              <a:t>Объединяйтесь и </a:t>
            </a:r>
            <a:endParaRPr lang="en-US" sz="6200" b="1" dirty="0" smtClean="0"/>
          </a:p>
          <a:p>
            <a:pPr marL="0" indent="0">
              <a:buNone/>
            </a:pPr>
            <a:r>
              <a:rPr lang="ru-RU" sz="6200" b="1" dirty="0" smtClean="0"/>
              <a:t>Изменяйтесь во имя</a:t>
            </a:r>
            <a:endParaRPr lang="en-US" sz="6200" b="1" dirty="0" smtClean="0"/>
          </a:p>
          <a:p>
            <a:pPr marL="0" indent="0">
              <a:buNone/>
            </a:pPr>
            <a:r>
              <a:rPr lang="ru-RU" sz="6200" b="1" dirty="0" smtClean="0"/>
              <a:t>будущего!</a:t>
            </a:r>
          </a:p>
          <a:p>
            <a:pPr marL="0" indent="0" algn="just">
              <a:buNone/>
            </a:pPr>
            <a:endParaRPr lang="en-US" sz="4000" dirty="0" smtClean="0"/>
          </a:p>
          <a:p>
            <a:pPr marL="0" indent="0" algn="just">
              <a:buNone/>
            </a:pPr>
            <a:endParaRPr lang="en-US" sz="4000" dirty="0" smtClean="0"/>
          </a:p>
          <a:p>
            <a:pPr marL="0" indent="0" algn="just">
              <a:buNone/>
            </a:pPr>
            <a:r>
              <a:rPr lang="ru-RU" sz="3700" dirty="0" err="1" smtClean="0"/>
              <a:t>Мхитарян</a:t>
            </a:r>
            <a:r>
              <a:rPr lang="ru-RU" sz="3700" dirty="0" smtClean="0"/>
              <a:t> Юрий Иванович</a:t>
            </a:r>
          </a:p>
          <a:p>
            <a:pPr marL="0" indent="0" algn="just">
              <a:buNone/>
            </a:pPr>
            <a:r>
              <a:rPr lang="ru-RU" sz="3700" dirty="0"/>
              <a:t>м</a:t>
            </a:r>
            <a:r>
              <a:rPr lang="ru-RU" sz="3700" dirty="0" smtClean="0"/>
              <a:t>об. </a:t>
            </a:r>
            <a:r>
              <a:rPr lang="ru-RU" sz="3700" dirty="0"/>
              <a:t>т</a:t>
            </a:r>
            <a:r>
              <a:rPr lang="ru-RU" sz="3700" dirty="0" smtClean="0"/>
              <a:t>ел. 8-985-773-67-37</a:t>
            </a:r>
          </a:p>
          <a:p>
            <a:pPr marL="0" indent="0" algn="just">
              <a:buNone/>
            </a:pPr>
            <a:r>
              <a:rPr lang="en-US" sz="3700" dirty="0" smtClean="0"/>
              <a:t>E-mail</a:t>
            </a:r>
            <a:r>
              <a:rPr lang="ru-RU" sz="3700" dirty="0" smtClean="0"/>
              <a:t>: </a:t>
            </a:r>
            <a:r>
              <a:rPr lang="en-US" sz="3700" dirty="0" smtClean="0">
                <a:hlinkClick r:id="rId3"/>
              </a:rPr>
              <a:t>yim6737@gmail.com</a:t>
            </a:r>
            <a:endParaRPr lang="en-US" sz="3700" dirty="0" smtClean="0"/>
          </a:p>
          <a:p>
            <a:pPr marL="0" indent="0" algn="just">
              <a:buNone/>
            </a:pPr>
            <a:endParaRPr lang="en-US" sz="3700" dirty="0" smtClean="0"/>
          </a:p>
          <a:p>
            <a:pPr marL="0" indent="0" algn="just">
              <a:buNone/>
            </a:pPr>
            <a:r>
              <a:rPr lang="ru-RU" sz="3700" dirty="0" smtClean="0"/>
              <a:t>Контактное лицо – </a:t>
            </a:r>
            <a:endParaRPr lang="en-US" sz="3700" dirty="0" smtClean="0"/>
          </a:p>
          <a:p>
            <a:pPr marL="0" indent="0" algn="just">
              <a:buNone/>
            </a:pPr>
            <a:r>
              <a:rPr lang="ru-RU" sz="3700" dirty="0" smtClean="0"/>
              <a:t>Руцкая Ольга Михайловна</a:t>
            </a:r>
          </a:p>
          <a:p>
            <a:pPr marL="0" indent="0" algn="just">
              <a:buNone/>
            </a:pPr>
            <a:r>
              <a:rPr lang="ru-RU" sz="3700" dirty="0"/>
              <a:t>моб. тел</a:t>
            </a:r>
            <a:r>
              <a:rPr lang="ru-RU" sz="3700" dirty="0" smtClean="0"/>
              <a:t>. 8-903-783-81-67</a:t>
            </a:r>
          </a:p>
          <a:p>
            <a:pPr marL="0" indent="0" algn="just">
              <a:buNone/>
            </a:pPr>
            <a:r>
              <a:rPr lang="en-US" sz="3700" dirty="0" smtClean="0"/>
              <a:t>E-mail</a:t>
            </a:r>
            <a:r>
              <a:rPr lang="ru-RU" sz="3700" dirty="0" smtClean="0"/>
              <a:t>: </a:t>
            </a:r>
            <a:r>
              <a:rPr lang="en-US" sz="3700" dirty="0" smtClean="0">
                <a:hlinkClick r:id="rId4"/>
              </a:rPr>
              <a:t>Ruzkaya@qs.ru</a:t>
            </a:r>
            <a:r>
              <a:rPr lang="en-US" sz="3700" dirty="0" smtClean="0"/>
              <a:t> </a:t>
            </a:r>
            <a:endParaRPr lang="ru-RU" sz="37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43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181135" y="6087945"/>
            <a:ext cx="433323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the FUTURE is US</a:t>
            </a:r>
            <a:endParaRPr lang="ru-RU" sz="4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58718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</a:rPr>
              <a:t>НА «РКИ»</a:t>
            </a: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r>
              <a:rPr lang="ru-RU" sz="3200" b="1" dirty="0" smtClean="0">
                <a:solidFill>
                  <a:prstClr val="black"/>
                </a:solidFill>
              </a:rPr>
              <a:t>2019</a:t>
            </a:r>
            <a:r>
              <a:rPr lang="ru-RU" sz="3200" b="1" dirty="0">
                <a:solidFill>
                  <a:prstClr val="black"/>
                </a:solidFill>
              </a:rPr>
              <a:t/>
            </a:r>
            <a:br>
              <a:rPr lang="ru-RU" sz="3200" b="1" dirty="0">
                <a:solidFill>
                  <a:prstClr val="black"/>
                </a:solidFill>
              </a:rPr>
            </a:br>
            <a:r>
              <a:rPr lang="ru-RU" sz="3200" b="1" dirty="0">
                <a:solidFill>
                  <a:prstClr val="black"/>
                </a:solidFill>
              </a:rPr>
              <a:t>Основные направления 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развитие добросовестной деятельности и конкуренции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поддержка образовательных и научных организаций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совершенствование законодательства, нормативных правовых актов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развитие систем менеджмента и внедрение риск-ориентированного менеджмента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25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</a:t>
            </a:r>
            <a:endParaRPr lang="ru-RU" sz="4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Президент – </a:t>
            </a:r>
          </a:p>
          <a:p>
            <a:pPr marL="0" indent="0" algn="ctr">
              <a:buNone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Заслуженный работник связи, академик Международной академии качества телекоммуникаций</a:t>
            </a:r>
          </a:p>
          <a:p>
            <a:pPr marL="0" indent="0" algn="ctr">
              <a:buNone/>
            </a:pP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Хрупов Владимир Афанасьевич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42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62670"/>
            <a:ext cx="8229600" cy="128215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</a:t>
            </a:r>
            <a:b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Вице-президенты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988840"/>
            <a:ext cx="8229600" cy="46085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Булгак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Владимир Борисович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независимый эксперт, экс-вице-премьер Правительства Российской 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Федерации, академик Международной академии качества телекоммуникаций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Бульхин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Анвар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Кашафович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 Председатель Совета директоров ЗАО «Самарская кабельная компания», 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академик Международной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академии качества телекоммуникаций</a:t>
            </a:r>
          </a:p>
          <a:p>
            <a:pPr marL="0" indent="0">
              <a:buNone/>
            </a:pP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Вронец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Александр Петрович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независимый эксперт, генеральный директор СРО Союз «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ПроектСвязьТелеком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», академик Международной академии качества телекоммуникаций</a:t>
            </a:r>
          </a:p>
          <a:p>
            <a:pPr marL="0" indent="0">
              <a:buNone/>
            </a:pP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Ченкин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Атанас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Пенчев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независимый эксперт, Президент компании ELTA-R (Болгария), академик Международной академии качества телекоммуникаций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12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880" y="342070"/>
            <a:ext cx="8229600" cy="63408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    </a:t>
            </a:r>
            <a:b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Члены Совета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340768"/>
            <a:ext cx="8363272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Булгак</a:t>
            </a: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Владимир Борисович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– независимый эксперт, экс-вице-премьер Правительства Российской Федерации, академик Международной академии качества телекоммуникаций</a:t>
            </a:r>
          </a:p>
          <a:p>
            <a:pPr marL="0" indent="0" algn="just">
              <a:buNone/>
            </a:pPr>
            <a:r>
              <a:rPr lang="ru-RU" sz="1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Бульхин</a:t>
            </a: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Анвар </a:t>
            </a:r>
            <a:r>
              <a:rPr lang="ru-RU" sz="1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Кашафович</a:t>
            </a: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Председатель Совета директоров ЗАО «Самарская кабельная компания», академик Международной академии качества телекоммуникаций</a:t>
            </a:r>
          </a:p>
          <a:p>
            <a:pPr marL="0" indent="0" algn="just">
              <a:buNone/>
            </a:pPr>
            <a:r>
              <a:rPr lang="ru-RU" sz="1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Вронец</a:t>
            </a: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Александр Петрович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– независимый эксперт, генеральный директор СРО Союз «</a:t>
            </a:r>
            <a:r>
              <a:rPr lang="ru-RU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ПроектСвязьТелеком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», академик Международной академии качества телекоммуникаций</a:t>
            </a:r>
          </a:p>
          <a:p>
            <a:pPr marL="0" indent="0" algn="just">
              <a:buNone/>
            </a:pP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Давыдов </a:t>
            </a:r>
            <a:r>
              <a:rPr lang="ru-RU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Владислав Владимирович 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генеральный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директор АО 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</a:t>
            </a:r>
            <a:r>
              <a:rPr lang="ru-RU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ИскраУралТЕЛ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», академик Международной академии качества телекоммуникаций</a:t>
            </a:r>
          </a:p>
          <a:p>
            <a:pPr marL="0" indent="0" algn="just">
              <a:buNone/>
            </a:pP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Заболотный </a:t>
            </a:r>
            <a:r>
              <a:rPr lang="ru-RU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Игорь Викторович 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генеральный директор ООО «</a:t>
            </a:r>
            <a:r>
              <a:rPr lang="ru-RU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Исател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», академик Международной академии качества телекоммуникаций</a:t>
            </a:r>
          </a:p>
          <a:p>
            <a:pPr marL="0" indent="0" algn="just">
              <a:buNone/>
            </a:pPr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Иванов </a:t>
            </a:r>
            <a:r>
              <a:rPr lang="ru-RU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Олег Анатольевич 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независимый эксперт, Заместитель министра цифрового развития, связи и массовых коммуникаций Российской Федерации, академик Международной академии качества телекоммуникаций</a:t>
            </a:r>
          </a:p>
          <a:p>
            <a:pPr marL="0" indent="0" algn="just">
              <a:buNone/>
            </a:pP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789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880" y="562670"/>
            <a:ext cx="8229600" cy="99412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«РКИ»     </a:t>
            </a:r>
            <a:b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Члены Совета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2880" y="1848610"/>
            <a:ext cx="8229600" cy="478539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Кирилов Александр Иванович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Председатель Совета директоров Компании «Телеком XXI век», академик Международной академии качества телекоммуникаций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Марков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Дмитрий Александрович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– генеральный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директор ООО «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Vision Labs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»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Мартиросян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Ваагн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Артаваздович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- Президент группы компаний «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Миннова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», академик Международной академии качества телекоммуникаций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Хрупов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Владимир Афанасьевич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- ООО «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Инлайн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Телеком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Солюшнс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», председатель Совета Союза «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СтройСвязьТелеком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», академик Международной академии качества телекоммуникаций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Ченкин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Атанас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Пенчев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независимый эксперт, Президент компании ELTA-R (Болгария), академик Международной академии качества телекоммуникаций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Русских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Алексей Юрьевич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независимый эксперт, член Совета Федерации Федерального собрания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РФ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5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Другая 9">
      <a:dk1>
        <a:sysClr val="windowText" lastClr="000000"/>
      </a:dk1>
      <a:lt1>
        <a:sysClr val="window" lastClr="FFFFFF"/>
      </a:lt1>
      <a:dk2>
        <a:srgbClr val="6D3B4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TM10001105[[fn=Урожай]]</Template>
  <TotalTime>1031</TotalTime>
  <Words>1913</Words>
  <Application>Microsoft Office PowerPoint</Application>
  <PresentationFormat>Экран (4:3)</PresentationFormat>
  <Paragraphs>302</Paragraphs>
  <Slides>43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Crop</vt:lpstr>
      <vt:lpstr>ОтчЕт</vt:lpstr>
      <vt:lpstr>Приоритетное направление государственной политики в Российской Федерации</vt:lpstr>
      <vt:lpstr>Приоритетное направление государственной политики в Российской Федерации </vt:lpstr>
      <vt:lpstr>НА «РКИ» 2019 Основные направления деятельности</vt:lpstr>
      <vt:lpstr>НА «РКИ» 2019 Основные направления деятельности</vt:lpstr>
      <vt:lpstr> НА «РКИ»</vt:lpstr>
      <vt:lpstr>НА «РКИ» Вице-президенты</vt:lpstr>
      <vt:lpstr>НА «РКИ»      Члены Совета</vt:lpstr>
      <vt:lpstr>НА «РКИ»      Члены Совета</vt:lpstr>
      <vt:lpstr>НА «РКИ»</vt:lpstr>
      <vt:lpstr>НА «РКИ» 2019 </vt:lpstr>
      <vt:lpstr>НА «РКИ» 2019</vt:lpstr>
      <vt:lpstr>НА «РКИ» 2019</vt:lpstr>
      <vt:lpstr>Добросовестные организации проводят сертификацию на соответствие ISO 37001:2016 для защиты организации рисков коррупции</vt:lpstr>
      <vt:lpstr>НА «РКИ» 2019</vt:lpstr>
      <vt:lpstr>НА «РКИ» 2019</vt:lpstr>
      <vt:lpstr>НА «РКИ» 2019</vt:lpstr>
      <vt:lpstr>НА «РКИ» 2019</vt:lpstr>
      <vt:lpstr>НА «РКИ» 2019</vt:lpstr>
      <vt:lpstr>НА «РКИ» 2019</vt:lpstr>
      <vt:lpstr>НА «РКИ» 2019</vt:lpstr>
      <vt:lpstr>НА «РКИ» 2019</vt:lpstr>
      <vt:lpstr>НА «РКИ» 2019 поддерживает</vt:lpstr>
      <vt:lpstr>Стратегия НА «РКИ»  </vt:lpstr>
      <vt:lpstr> Стратегические цели НА «РКИ»</vt:lpstr>
      <vt:lpstr>Приоритетные направления  деятельности НА «РКИ» на 2020-2023 годы</vt:lpstr>
      <vt:lpstr>Приоритетные направления  деятельности НА «РКИ» на 2020-2023 годы</vt:lpstr>
      <vt:lpstr>Приоритетные направления  деятельности НА «РКИ» на 2020-2023 годы</vt:lpstr>
      <vt:lpstr>НА «РКИ» 2020</vt:lpstr>
      <vt:lpstr>НА «РКИ» 2020</vt:lpstr>
      <vt:lpstr>НА «РКИ» 2020</vt:lpstr>
      <vt:lpstr>«НА РКИ» 2020</vt:lpstr>
      <vt:lpstr>НА «РКИ» 2020 поддерживает  </vt:lpstr>
      <vt:lpstr>Основные цели Хартии </vt:lpstr>
      <vt:lpstr>Основные положения Хартии </vt:lpstr>
      <vt:lpstr>НА «РКИ» 2020</vt:lpstr>
      <vt:lpstr>НА «РКИ»  Порядок присоединения к Хартии добросовестных участников российского бизнеса в сфере нфокоммуникаций </vt:lpstr>
      <vt:lpstr>НА «РКИ»  Порядок присоединения к Хартии добросовестных участников российского бизнеса в сфере нфокоммуникаций </vt:lpstr>
      <vt:lpstr>НА «РКИ»  Порядок присоединения к Хартии добросовестных участников российского бизнеса в сфере нфокоммуникаций </vt:lpstr>
      <vt:lpstr>Программа НА «РКИ» на 2020-2023 годы</vt:lpstr>
      <vt:lpstr>Программа НА «РКИ» на 2020-2023 годы</vt:lpstr>
      <vt:lpstr>Программа НА «РКИ» на 2020-2023 годы</vt:lpstr>
      <vt:lpstr>НА «РКИ» 2020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 деятельности Совета СРО Союз «СтройСвязьТелеком» за 2013-2015 гг.</dc:title>
  <dc:creator>Alla Zotova</dc:creator>
  <cp:lastModifiedBy>Alla Zotova</cp:lastModifiedBy>
  <cp:revision>94</cp:revision>
  <cp:lastPrinted>2020-06-17T14:26:52Z</cp:lastPrinted>
  <dcterms:created xsi:type="dcterms:W3CDTF">2013-08-20T08:17:29Z</dcterms:created>
  <dcterms:modified xsi:type="dcterms:W3CDTF">2020-06-25T12:11:42Z</dcterms:modified>
</cp:coreProperties>
</file>